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8"/>
  </p:notesMasterIdLst>
  <p:handoutMasterIdLst>
    <p:handoutMasterId r:id="rId19"/>
  </p:handoutMasterIdLst>
  <p:sldIdLst>
    <p:sldId id="274" r:id="rId2"/>
    <p:sldId id="285" r:id="rId3"/>
    <p:sldId id="283" r:id="rId4"/>
    <p:sldId id="284" r:id="rId5"/>
    <p:sldId id="289" r:id="rId6"/>
    <p:sldId id="291" r:id="rId7"/>
    <p:sldId id="292" r:id="rId8"/>
    <p:sldId id="293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04ADA4AE-9F42-4005-9790-0478664116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225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华文楷体" pitchFamily="4" charset="-122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32EF6987-794A-44F1-A2EB-4BEBE31A1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991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85C58FC-BF97-4D5D-8510-448ABB9A6CF1}" type="slidenum">
              <a:rPr lang="zh-TW" altLang="en-US" sz="1200">
                <a:ea typeface="华文楷体" pitchFamily="4" charset="-122"/>
              </a:rPr>
              <a:pPr algn="r" eaLnBrk="1" hangingPunct="1"/>
              <a:t>1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9C9EFD2-1B76-4183-814B-1FF590E4E586}" type="slidenum">
              <a:rPr lang="zh-TW" altLang="en-US" sz="1200">
                <a:ea typeface="华文楷体" pitchFamily="4" charset="-122"/>
              </a:rPr>
              <a:pPr algn="r" eaLnBrk="1" hangingPunct="1"/>
              <a:t>10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955DD51-7F9D-4C4E-8F67-4DBB18322232}" type="slidenum">
              <a:rPr lang="zh-TW" altLang="en-US" sz="1200">
                <a:ea typeface="华文楷体" pitchFamily="4" charset="-122"/>
              </a:rPr>
              <a:pPr algn="r" eaLnBrk="1" hangingPunct="1"/>
              <a:t>11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6AD2460-1D9B-46A9-8F0D-5BD0AF96534B}" type="slidenum">
              <a:rPr lang="zh-TW" altLang="en-US" sz="1200">
                <a:ea typeface="华文楷体" pitchFamily="4" charset="-122"/>
              </a:rPr>
              <a:pPr algn="r" eaLnBrk="1" hangingPunct="1"/>
              <a:t>12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5DA311E-11E7-43E0-9E40-5297CDFA09DB}" type="slidenum">
              <a:rPr lang="zh-TW" altLang="en-US" sz="1200">
                <a:ea typeface="华文楷体" pitchFamily="4" charset="-122"/>
              </a:rPr>
              <a:pPr algn="r" eaLnBrk="1" hangingPunct="1"/>
              <a:t>13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1A7C49C-E9B2-4265-A9CF-DBB79454CA07}" type="slidenum">
              <a:rPr lang="zh-TW" altLang="en-US" sz="1200">
                <a:ea typeface="华文楷体" pitchFamily="4" charset="-122"/>
              </a:rPr>
              <a:pPr algn="r" eaLnBrk="1" hangingPunct="1"/>
              <a:t>14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8FC6AE2-F989-4FEF-9D0C-A80BFA7A4D61}" type="slidenum">
              <a:rPr lang="zh-TW" altLang="en-US" sz="1200">
                <a:ea typeface="华文楷体" pitchFamily="4" charset="-122"/>
              </a:rPr>
              <a:pPr algn="r" eaLnBrk="1" hangingPunct="1"/>
              <a:t>15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588AAA6-8914-45E1-84F9-D733B959608A}" type="slidenum">
              <a:rPr lang="zh-TW" altLang="en-US" sz="1200">
                <a:ea typeface="华文楷体" pitchFamily="4" charset="-122"/>
              </a:rPr>
              <a:pPr algn="r" eaLnBrk="1" hangingPunct="1"/>
              <a:t>16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5900DAC9-5E65-407A-A32A-A49CCD525104}" type="slidenum">
              <a:rPr lang="zh-TW" altLang="en-US" sz="1200">
                <a:ea typeface="华文楷体" pitchFamily="4" charset="-122"/>
              </a:rPr>
              <a:pPr algn="r" eaLnBrk="1" hangingPunct="1"/>
              <a:t>2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1B31D98A-27A7-46F5-AAAD-7D6326747B05}" type="slidenum">
              <a:rPr lang="zh-TW" altLang="en-US" sz="1200">
                <a:ea typeface="华文楷体" pitchFamily="4" charset="-122"/>
              </a:rPr>
              <a:pPr algn="r" eaLnBrk="1" hangingPunct="1"/>
              <a:t>3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A56D9A5-777D-4448-A6BA-9AA5224C5CF7}" type="slidenum">
              <a:rPr lang="zh-TW" altLang="en-US" sz="1200">
                <a:ea typeface="华文楷体" pitchFamily="4" charset="-122"/>
              </a:rPr>
              <a:pPr algn="r" eaLnBrk="1" hangingPunct="1"/>
              <a:t>4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B7C7839-58FB-47DE-B520-BB7B7B1A5663}" type="slidenum">
              <a:rPr lang="zh-TW" altLang="en-US" sz="1200">
                <a:ea typeface="华文楷体" pitchFamily="4" charset="-122"/>
              </a:rPr>
              <a:pPr algn="r" eaLnBrk="1" hangingPunct="1"/>
              <a:t>5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F7614CA-3E5F-4F08-8772-ED10BB9500CD}" type="slidenum">
              <a:rPr lang="zh-TW" altLang="en-US" sz="1200">
                <a:ea typeface="华文楷体" pitchFamily="4" charset="-122"/>
              </a:rPr>
              <a:pPr algn="r" eaLnBrk="1" hangingPunct="1"/>
              <a:t>6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54EC4A5-38C8-4414-9F0D-F8FF9235EC09}" type="slidenum">
              <a:rPr lang="zh-TW" altLang="en-US" sz="1200">
                <a:ea typeface="华文楷体" pitchFamily="4" charset="-122"/>
              </a:rPr>
              <a:pPr algn="r" eaLnBrk="1" hangingPunct="1"/>
              <a:t>7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536B244-3960-4322-9911-091FAD8E28D0}" type="slidenum">
              <a:rPr lang="zh-TW" altLang="en-US" sz="1200">
                <a:ea typeface="华文楷体" pitchFamily="4" charset="-122"/>
              </a:rPr>
              <a:pPr algn="r" eaLnBrk="1" hangingPunct="1"/>
              <a:t>8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24CD8CD-78D0-42DA-9EF1-3BD25160C995}" type="slidenum">
              <a:rPr lang="zh-TW" altLang="en-US" sz="1200">
                <a:ea typeface="华文楷体" pitchFamily="4" charset="-122"/>
              </a:rPr>
              <a:pPr algn="r" eaLnBrk="1" hangingPunct="1"/>
              <a:t>9</a:t>
            </a:fld>
            <a:endParaRPr lang="en-US" altLang="zh-TW" sz="1200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022325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PMingLiU" pitchFamily="18" charset="-120"/>
                <a:cs typeface="Times New Roman" pitchFamily="18" charset="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>
                <a:cs typeface="Arial" pitchFamily="34" charset="0"/>
              </a:rPr>
              <a:t>聖徒詩歌 </a:t>
            </a:r>
            <a:r>
              <a:rPr lang="en-US" altLang="zh-TW"/>
              <a:t>- Testimony Publication</a:t>
            </a:r>
            <a:endParaRPr lang="zh-TW" altLang="en-US">
              <a:cs typeface="Arial" pitchFamily="34" charset="0"/>
            </a:endParaRPr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PMingLiU" pitchFamily="18" charset="-120"/>
                <a:cs typeface="Times New Roman" pitchFamily="18" charset="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55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我們現在默思，葡萄一生的事：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Consider now, dear ones, the life of a grapevine.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其路並不容易，其境也不安逸；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 has no easy life, its hardships intertwine;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不像，不像野地野花，隨地隨意吐華，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Unlike wild flowers in the field that </a:t>
            </a:r>
            <a:r>
              <a:rPr lang="en-US" altLang="zh-TW" dirty="0" err="1">
                <a:ea typeface="標楷體" pitchFamily="65" charset="-120"/>
              </a:rPr>
              <a:t>gayly</a:t>
            </a:r>
            <a:r>
              <a:rPr lang="en-US" altLang="zh-TW" dirty="0">
                <a:ea typeface="標楷體" pitchFamily="65" charset="-120"/>
              </a:rPr>
              <a:t>, wildly bloom,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生成，生成曲徑迷堂，生成款式百樣。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countless patterns up they grow, full liberty assume.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H400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葡萄一生的事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华文楷体" pitchFamily="4" charset="-122"/>
              </a:rPr>
              <a:t>THE STORY OF A  GRAPEVINE</a:t>
            </a:r>
            <a:r>
              <a:rPr lang="zh-TW" altLang="en-US" sz="2400" dirty="0">
                <a:latin typeface="Arial Narrow" pitchFamily="34" charset="0"/>
                <a:ea typeface="华文楷体" pitchFamily="4" charset="-122"/>
              </a:rPr>
              <a:t> </a:t>
            </a:r>
            <a:r>
              <a:rPr lang="en-US" altLang="zh-TW" sz="2400" dirty="0">
                <a:latin typeface="Arial Narrow" pitchFamily="34" charset="0"/>
                <a:ea typeface="华文楷体" pitchFamily="4" charset="-122"/>
              </a:rPr>
              <a:t>(1/16)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6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10/16)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但是葡萄形狀，乃是剝光淒涼，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So barren is the vine, its all is spent in full,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已經給了一切，又將進入黑夜；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And now its plight again is dreary night and woe.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無人，無人向牠償還牠所給人醉歡，</a:t>
            </a:r>
          </a:p>
          <a:p>
            <a:pPr algn="ctr" eaLnBrk="1" hangingPunct="1"/>
            <a:r>
              <a:rPr lang="en-US" altLang="zh-TW" sz="2500" dirty="0">
                <a:ea typeface="標楷體" pitchFamily="65" charset="-120"/>
              </a:rPr>
              <a:t>No one would stoop to thank the vine for cheering wine that’s drunk;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反而，反而將牠再砍，成為無枝禿幹。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Instead, more stripping is at hand to make a branchless trunk.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23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11/16)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然而全冬之間，牠酒卻賜甘甜，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Throughout the winter time, its wine gives warmth, and cheers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給那寒冷之中，憂鬱愁苦之眾；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</a:t>
            </a:r>
            <a:r>
              <a:rPr lang="en-US" altLang="zh-TW" dirty="0" err="1">
                <a:ea typeface="標楷體" pitchFamily="65" charset="-120"/>
              </a:rPr>
              <a:t>shiv’ring</a:t>
            </a:r>
            <a:r>
              <a:rPr lang="en-US" altLang="zh-TW" dirty="0">
                <a:ea typeface="標楷體" pitchFamily="65" charset="-120"/>
              </a:rPr>
              <a:t> ones whose chill is mixed with grief and tears.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但牠，但牠卻在外面，經歷雪地冰天，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midst the ice and snow without, the vine is thus to stand.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前來，前來受一切，一切何其難解。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Why does it strive to bear it all? It’s hard to understand.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12/16)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直到寒冬已過，牠又豫備結果，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winter’s o’er, it yearns once more much fruit to bear.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重新萌芽生枝，再來放綠成姿；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New shoots come forth again to weave its garment fair.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不因，不因所受磨難，心中埋怨不甘，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 has no </a:t>
            </a:r>
            <a:r>
              <a:rPr lang="en-US" altLang="zh-TW" dirty="0" err="1">
                <a:ea typeface="標楷體" pitchFamily="65" charset="-120"/>
              </a:rPr>
              <a:t>murm’ring</a:t>
            </a:r>
            <a:r>
              <a:rPr lang="en-US" altLang="zh-TW" dirty="0">
                <a:ea typeface="標楷體" pitchFamily="65" charset="-120"/>
              </a:rPr>
              <a:t> or complaint for winter’s sore abuse.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不因，不因損失無限，而欲減少奉獻。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Its all it gives, and still wills not its </a:t>
            </a:r>
            <a:r>
              <a:rPr lang="en-US" altLang="zh-TW" dirty="0" err="1">
                <a:ea typeface="標楷體" pitchFamily="65" charset="-120"/>
              </a:rPr>
              <a:t>off’ring</a:t>
            </a:r>
            <a:r>
              <a:rPr lang="en-US" altLang="zh-TW" dirty="0">
                <a:ea typeface="標楷體" pitchFamily="65" charset="-120"/>
              </a:rPr>
              <a:t> to reduce.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13/16)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牠的所有呼吸，盡是高天清氣，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 stretches up toward </a:t>
            </a:r>
            <a:r>
              <a:rPr lang="en-US" altLang="zh-TW" dirty="0" err="1">
                <a:ea typeface="標楷體" pitchFamily="65" charset="-120"/>
              </a:rPr>
              <a:t>heav’n</a:t>
            </a:r>
            <a:r>
              <a:rPr lang="en-US" altLang="zh-TW" dirty="0">
                <a:ea typeface="標楷體" pitchFamily="65" charset="-120"/>
              </a:rPr>
              <a:t>, and breathes the fresh clean air.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並不半點沾染，不潔屬己情感；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Untouched by earthly joy, self-love it does not bear.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面向，面向犧牲含笑，再來接受雕削，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 smiles at sacrifice ahead, accepting odds once more;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有如，有如從未遇過損失或者折磨。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As if no strokes, no stripping sore can it ever recall.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14/16)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葡萄從牠肢枝，流酒、流血、流汁，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Much sap and wine and blood out from its branches flow.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是否因己捨盡，牠就變為更貧？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Does emptying itself cause it more poor to grow?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世上，世上醉人，浪者，從牠暢飲、作樂，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From it, drunkards and wanderers do drink and merry make.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他們，他們是否享福？能否變為更富？</a:t>
            </a:r>
          </a:p>
          <a:p>
            <a:pPr algn="ctr" eaLnBrk="1" hangingPunct="1"/>
            <a:r>
              <a:rPr lang="en-US" altLang="zh-TW" sz="2400" dirty="0">
                <a:ea typeface="標楷體" pitchFamily="65" charset="-120"/>
              </a:rPr>
              <a:t>Do they, from pleasure much, become more wealthy when they wake?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15/16)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估量生命原則，以失不是以得；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Measure your life by loss, never measure by gain;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不視酒飲幾多，乃視酒傾幾何；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by much wine consumed, but wine poured out in pain.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因為，因為愛的能力，是在愛的捨棄；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strength of love stands ever in Love’s sacrifice to show.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誰苦，誰苦受得最深，最有可以給人。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more one suffers, then the more true love can he bestow.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16/16)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誰待自己最苛，最易為神選擇；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He who spares not himself is best for God to gain;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誰傷自己最狠，最能擦人淚痕；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Who hurts himself the most can best soothe those in pain.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誰不，誰不熟練剝奪，誰是鳴鈸響鑼；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Unless well-learned in being stripped, a sounding brass is he.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誰能，誰能拯救自己，誰就不能樂極。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Unless averse to saving self, ne’er can he blissful be.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反之葡萄開花，非常渺小無華，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flowers of the vine are plain and small in size;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人幾不能辨省，牠竟也曾有英；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So humbly do they bloom, unnoticed by most eyes.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花未，花未開得一日，即已結為果實，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time for blossoms is so short, soon into fruit they grow.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不得，不得成為驕葩，自感丰姿可誇。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 charm is there for them to boast, no elegance to show.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牠是栓在樁上，不能隨意生長，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So fastened to a post, It cannot freely grow;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牠如伸肢展臂，也是架上被繫；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Up to the trellises its branches tied must go.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牠就，牠就從了礫土，吸取牠的食物，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From stony soil the vine is forced to draw its food supply 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道路，道路不能揀選，不能想要變遷。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 has no way to change its course, or from its hardship fly.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是的，綠衣秀美，春地披上明媚，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How lovely is the green of Spring’s beautiful scene!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因著生命豐裕，自然生長有餘；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So natural is its growth. with brightness so serene.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滿身，滿身嫩枝細苗，開始飄浮盤繞，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Out of the vine’s abundant life so full and so complete,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在於，在於青藍空中，得嘗甘美無窮。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Against the azure, branches flow to taste the air so sweet.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但是園主園工，對牠並不放鬆，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Behold, the master comes His guidance to provide;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帶著刈剪修刀，要剝牠的驕傲；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pruning knife he brings to strip it of its pride,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毫不，毫不顧惜細嫩，將牠割到標準，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minding all its tender shoots, to cleanse ad cleanse again,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所有，有所多餘美穗，都被斷折破碎。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all excessive branches fall to comply with his plan.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6/16)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在牠損失期間，牠並不敢自憐，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During this time of loss, dare it self</a:t>
            </a:r>
            <a:r>
              <a:rPr lang="en-US" altLang="zh-TW" sz="2400" dirty="0">
                <a:ea typeface="標楷體" pitchFamily="65" charset="-120"/>
              </a:rPr>
              <a:t>-</a:t>
            </a:r>
            <a:r>
              <a:rPr lang="en-US" altLang="zh-TW" dirty="0">
                <a:ea typeface="標楷體" pitchFamily="65" charset="-120"/>
              </a:rPr>
              <a:t>pity show 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乃是反將自己，更為完全徹底，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No, no ,it yields but more to him who wounds it so,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交給，交給剝奪所有，使牠虛空的手，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Yes, to the hand that strips it of all glory and all pride.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牠力，牠力不肯損失，一切都為結實。</a:t>
            </a:r>
          </a:p>
          <a:p>
            <a:pPr algn="ctr" eaLnBrk="1" hangingPunct="1"/>
            <a:r>
              <a:rPr lang="en-US" altLang="zh-TW" sz="2600" dirty="0">
                <a:ea typeface="华文楷体" pitchFamily="4" charset="-122"/>
              </a:rPr>
              <a:t>The vine thus keeps the strength of life that much fruit may abide.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7/16)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那些流血的枝，漸變堅硬木質；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hardened wood is turned each stump of bleeding shoot,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那些存留的穗，也漸結果纍纍；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each remaining branch brings forth abundant fruit.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太陽，太陽迫牠枯乾，牠葉開始落散，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Scorched by the burning sun, its leaves turn dry and fall away.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使牠，使牠果子盛紫，直至收成日子。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fruit thus ripens more and more until the harvest day.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8/16)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牠因負重過甚，致牠無枝不沉 </a:t>
            </a:r>
            <a:r>
              <a:rPr lang="en-US" altLang="zh-TW" sz="3200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Due to the fruitful load, the branches are brought low,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這是長期努力，受盡琢磨來的 </a:t>
            </a:r>
            <a:r>
              <a:rPr lang="en-US" altLang="zh-TW" sz="3200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consequence of pain and many a thoughtful blow.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現今，現今果已全美，自然牠可自慰；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bearing clusters of fine fruit, comforted it must be;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但是，但是收成已到，欣慰日子已少。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soon will come the harvest time. The days of comfort flee.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9/16)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有手要來摘下，有脚要來踐踏，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Upon the handpicked fruit comes treading of the feet.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葡萄所有寶藏，在於酒醡之上，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greatest treasure lies where grapes and winepress meet.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直到，直到豐富紅酒，有如長江大流，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When grapes are crushed inside the press, red wine begins to flow,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源源，源源滾湧不息，喜樂遍滿全地。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Like surging rivers bringing joy the earth to overflow.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6189</TotalTime>
  <Words>1629</Words>
  <Application>Microsoft Office PowerPoint</Application>
  <PresentationFormat>On-screen Show (16:9)</PresentationFormat>
  <Paragraphs>160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ＭＳ Ｐゴシック</vt:lpstr>
      <vt:lpstr>宋体</vt:lpstr>
      <vt:lpstr>华文楷体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H400  葡萄一生的事  THE STORY OF A  GRAPEVINE (1/16)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143</cp:revision>
  <dcterms:created xsi:type="dcterms:W3CDTF">2017-06-01T16:41:34Z</dcterms:created>
  <dcterms:modified xsi:type="dcterms:W3CDTF">2017-08-05T21:07:51Z</dcterms:modified>
</cp:coreProperties>
</file>